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sldIdLst>
    <p:sldId id="256" r:id="rId5"/>
    <p:sldId id="283" r:id="rId6"/>
    <p:sldId id="257" r:id="rId7"/>
    <p:sldId id="273" r:id="rId8"/>
    <p:sldId id="274" r:id="rId9"/>
    <p:sldId id="258" r:id="rId10"/>
    <p:sldId id="259" r:id="rId11"/>
    <p:sldId id="260" r:id="rId12"/>
    <p:sldId id="275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6" r:id="rId22"/>
    <p:sldId id="277" r:id="rId23"/>
    <p:sldId id="278" r:id="rId24"/>
    <p:sldId id="279" r:id="rId25"/>
    <p:sldId id="280" r:id="rId26"/>
    <p:sldId id="282" r:id="rId27"/>
    <p:sldId id="269" r:id="rId28"/>
    <p:sldId id="270" r:id="rId29"/>
    <p:sldId id="271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4C4D7-3CA0-525B-7B22-70E1AE929C87}" v="14" dt="2024-05-08T20:59:49.549"/>
    <p1510:client id="{D52DDCFF-002E-E4AA-BDFE-2910A983B8B4}" v="603" dt="2024-05-08T19:38:21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52" d="100"/>
          <a:sy n="52" d="100"/>
        </p:scale>
        <p:origin x="125" y="8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4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7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6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5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4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2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6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2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MDeoGJp-Nnc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nhDPHdCyzn4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dzZiSYZ4j1M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4615A-20B1-D102-132F-9E0376C8A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9382" y="0"/>
            <a:ext cx="6132619" cy="4697984"/>
          </a:xfrm>
        </p:spPr>
        <p:txBody>
          <a:bodyPr>
            <a:normAutofit/>
          </a:bodyPr>
          <a:lstStyle/>
          <a:p>
            <a:r>
              <a:rPr lang="en-US" sz="5400" dirty="0"/>
              <a:t>Microprocessors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B415E-0184-7C91-5106-B5B6538BF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9382" y="4818126"/>
            <a:ext cx="5567459" cy="1268984"/>
          </a:xfrm>
        </p:spPr>
        <p:txBody>
          <a:bodyPr>
            <a:normAutofit/>
          </a:bodyPr>
          <a:lstStyle/>
          <a:p>
            <a:r>
              <a:rPr lang="en-US" sz="3200" dirty="0"/>
              <a:t>Paul Patullo and Lukas Kelk</a:t>
            </a:r>
          </a:p>
        </p:txBody>
      </p:sp>
      <p:pic>
        <p:nvPicPr>
          <p:cNvPr id="4" name="Picture 3" descr="A marble with brown and aqua colors">
            <a:extLst>
              <a:ext uri="{FF2B5EF4-FFF2-40B4-BE49-F238E27FC236}">
                <a16:creationId xmlns:a16="http://schemas.microsoft.com/office/drawing/2014/main" id="{B79F91A4-C2C7-8BDF-5777-86FEEDBB9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7" r="13957" b="1"/>
          <a:stretch/>
        </p:blipFill>
        <p:spPr>
          <a:xfrm>
            <a:off x="-1" y="10"/>
            <a:ext cx="605938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8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BF9B26-4D03-A4A9-1ED4-38985000E58D}"/>
              </a:ext>
            </a:extLst>
          </p:cNvPr>
          <p:cNvSpPr txBox="1"/>
          <p:nvPr/>
        </p:nvSpPr>
        <p:spPr>
          <a:xfrm>
            <a:off x="1390388" y="1"/>
            <a:ext cx="1037155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FurElise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endParaRPr lang="en-US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DE807-5EC6-ADDB-CCC9-1162DD71F86E}"/>
              </a:ext>
            </a:extLst>
          </p:cNvPr>
          <p:cNvSpPr txBox="1"/>
          <p:nvPr/>
        </p:nvSpPr>
        <p:spPr>
          <a:xfrm>
            <a:off x="6225436" y="100208"/>
            <a:ext cx="553650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6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7C8557-F322-8665-1906-661CC5465F2C}"/>
              </a:ext>
            </a:extLst>
          </p:cNvPr>
          <p:cNvSpPr txBox="1"/>
          <p:nvPr/>
        </p:nvSpPr>
        <p:spPr>
          <a:xfrm>
            <a:off x="1327759" y="225468"/>
            <a:ext cx="1019618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57828-3966-4DF5-7216-8BD95D0751E9}"/>
              </a:ext>
            </a:extLst>
          </p:cNvPr>
          <p:cNvSpPr txBox="1"/>
          <p:nvPr/>
        </p:nvSpPr>
        <p:spPr>
          <a:xfrm>
            <a:off x="6375748" y="350729"/>
            <a:ext cx="52859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96652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77DD93-38DD-3BD2-EB43-85E68D18DC50}"/>
              </a:ext>
            </a:extLst>
          </p:cNvPr>
          <p:cNvSpPr txBox="1"/>
          <p:nvPr/>
        </p:nvSpPr>
        <p:spPr>
          <a:xfrm>
            <a:off x="1227551" y="350729"/>
            <a:ext cx="97327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,SIXTEENTH,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5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13D14C-2E07-E669-00F6-7FE063CD5F9C}"/>
              </a:ext>
            </a:extLst>
          </p:cNvPr>
          <p:cNvSpPr txBox="1"/>
          <p:nvPr/>
        </p:nvSpPr>
        <p:spPr>
          <a:xfrm>
            <a:off x="1114816" y="313151"/>
            <a:ext cx="10346499" cy="67403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void</a:t>
            </a:r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</a:rPr>
              <a:t> </a:t>
            </a:r>
            <a:r>
              <a:rPr lang="en-US" dirty="0" err="1">
                <a:solidFill>
                  <a:srgbClr val="50FA7B"/>
                </a:solidFill>
                <a:highlight>
                  <a:srgbClr val="282A36"/>
                </a:highlight>
                <a:latin typeface="Consolas"/>
              </a:rPr>
              <a:t>PartyInUSA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(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float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){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endParaRPr lang="en-US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290A1-8A39-32A9-AEBD-01DF90FE1A33}"/>
              </a:ext>
            </a:extLst>
          </p:cNvPr>
          <p:cNvSpPr txBox="1"/>
          <p:nvPr/>
        </p:nvSpPr>
        <p:spPr>
          <a:xfrm>
            <a:off x="6225436" y="313151"/>
            <a:ext cx="57118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3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B7C70B-65CF-B479-F0D3-84157F54239C}"/>
              </a:ext>
            </a:extLst>
          </p:cNvPr>
          <p:cNvSpPr txBox="1"/>
          <p:nvPr/>
        </p:nvSpPr>
        <p:spPr>
          <a:xfrm>
            <a:off x="1465545" y="-159306"/>
            <a:ext cx="990808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EAC66-588E-6BCB-7E32-F6A30C05E02C}"/>
              </a:ext>
            </a:extLst>
          </p:cNvPr>
          <p:cNvSpPr txBox="1"/>
          <p:nvPr/>
        </p:nvSpPr>
        <p:spPr>
          <a:xfrm>
            <a:off x="6513534" y="150312"/>
            <a:ext cx="517325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8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E48F7C-B842-71D3-A6FF-420D6FE81EAE}"/>
              </a:ext>
            </a:extLst>
          </p:cNvPr>
          <p:cNvSpPr txBox="1"/>
          <p:nvPr/>
        </p:nvSpPr>
        <p:spPr>
          <a:xfrm>
            <a:off x="1189973" y="200416"/>
            <a:ext cx="1039660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1BC83-C303-3E48-F5AC-9A509CDED77F}"/>
              </a:ext>
            </a:extLst>
          </p:cNvPr>
          <p:cNvSpPr txBox="1"/>
          <p:nvPr/>
        </p:nvSpPr>
        <p:spPr>
          <a:xfrm>
            <a:off x="6275540" y="471275"/>
            <a:ext cx="4616970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8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5A490B-9C97-1B08-1FEA-02FFD74FA5A0}"/>
              </a:ext>
            </a:extLst>
          </p:cNvPr>
          <p:cNvSpPr txBox="1"/>
          <p:nvPr/>
        </p:nvSpPr>
        <p:spPr>
          <a:xfrm>
            <a:off x="1402915" y="212942"/>
            <a:ext cx="98955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6FC0A-4010-16B6-614C-26F078E7FE53}"/>
              </a:ext>
            </a:extLst>
          </p:cNvPr>
          <p:cNvSpPr txBox="1"/>
          <p:nvPr/>
        </p:nvSpPr>
        <p:spPr>
          <a:xfrm>
            <a:off x="6601216" y="212942"/>
            <a:ext cx="517325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7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9EC135-9537-DAC2-2033-82FC383C9A04}"/>
              </a:ext>
            </a:extLst>
          </p:cNvPr>
          <p:cNvSpPr txBox="1"/>
          <p:nvPr/>
        </p:nvSpPr>
        <p:spPr>
          <a:xfrm>
            <a:off x="1653436" y="338203"/>
            <a:ext cx="96325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E7CA0-E944-130A-143B-73728B8850C1}"/>
              </a:ext>
            </a:extLst>
          </p:cNvPr>
          <p:cNvSpPr txBox="1"/>
          <p:nvPr/>
        </p:nvSpPr>
        <p:spPr>
          <a:xfrm>
            <a:off x="6826685" y="450937"/>
            <a:ext cx="484757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66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3EFB5-400C-B110-F39D-D2F36BE691ED}"/>
              </a:ext>
            </a:extLst>
          </p:cNvPr>
          <p:cNvSpPr txBox="1"/>
          <p:nvPr/>
        </p:nvSpPr>
        <p:spPr>
          <a:xfrm>
            <a:off x="1109547" y="3717"/>
            <a:ext cx="10418955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RUSHE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66D9EF"/>
                </a:solidFill>
                <a:latin typeface="Consolas"/>
              </a:rPr>
              <a:t>float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){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 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endParaRPr lang="en-US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1929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98A158-5BDF-8010-FA98-E4BE62559BB4}"/>
              </a:ext>
            </a:extLst>
          </p:cNvPr>
          <p:cNvSpPr txBox="1"/>
          <p:nvPr/>
        </p:nvSpPr>
        <p:spPr>
          <a:xfrm>
            <a:off x="675702" y="143219"/>
            <a:ext cx="9399223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endParaRPr lang="en-US" sz="175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C9358-9909-7A8C-6755-7B4DBADA59AB}"/>
              </a:ext>
            </a:extLst>
          </p:cNvPr>
          <p:cNvSpPr txBox="1"/>
          <p:nvPr/>
        </p:nvSpPr>
        <p:spPr>
          <a:xfrm>
            <a:off x="6358569" y="143219"/>
            <a:ext cx="6323681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sz="1750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</a:t>
            </a:r>
            <a:r>
              <a:rPr lang="en-US" sz="1750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THIRTYSECONDTH,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75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75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750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sz="1750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sz="175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endParaRPr lang="en-US" sz="175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7030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21D05-EAB7-6BFC-15B0-A4E879D84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84" y="13484"/>
            <a:ext cx="8044934" cy="6842197"/>
          </a:xfrm>
        </p:spPr>
      </p:pic>
    </p:spTree>
    <p:extLst>
      <p:ext uri="{BB962C8B-B14F-4D97-AF65-F5344CB8AC3E}">
        <p14:creationId xmlns:p14="http://schemas.microsoft.com/office/powerpoint/2010/main" val="615737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C06E0-1AB0-FBA1-1E25-7410244F0E87}"/>
              </a:ext>
            </a:extLst>
          </p:cNvPr>
          <p:cNvSpPr txBox="1"/>
          <p:nvPr/>
        </p:nvSpPr>
        <p:spPr>
          <a:xfrm>
            <a:off x="776689" y="179942"/>
            <a:ext cx="7186669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,SIXTEENTH,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13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11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 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endParaRPr lang="en-US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B6588-8125-F40A-07B0-A7166819FB77}"/>
              </a:ext>
            </a:extLst>
          </p:cNvPr>
          <p:cNvSpPr txBox="1"/>
          <p:nvPr/>
        </p:nvSpPr>
        <p:spPr>
          <a:xfrm>
            <a:off x="6597268" y="179942"/>
            <a:ext cx="7186669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endParaRPr lang="en-US">
              <a:solidFill>
                <a:srgbClr val="F8F8F2"/>
              </a:solidFill>
              <a:latin typeface="Consolas"/>
            </a:endParaRPr>
          </a:p>
          <a:p>
            <a:endParaRPr lang="en-US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5745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8D6DF2-5AEF-B018-2960-CEB0AD485785}"/>
              </a:ext>
            </a:extLst>
          </p:cNvPr>
          <p:cNvSpPr txBox="1"/>
          <p:nvPr/>
        </p:nvSpPr>
        <p:spPr>
          <a:xfrm>
            <a:off x="804231" y="198304"/>
            <a:ext cx="7122404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16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endParaRPr lang="en-US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48F6D-3795-6CC0-3A01-565272EC6A3B}"/>
              </a:ext>
            </a:extLst>
          </p:cNvPr>
          <p:cNvSpPr txBox="1"/>
          <p:nvPr/>
        </p:nvSpPr>
        <p:spPr>
          <a:xfrm>
            <a:off x="7148111" y="198304"/>
            <a:ext cx="6920428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13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11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16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endParaRPr lang="en-US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0062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1DF7FA-834A-8BD6-AFB3-2B7E5B5B8C14}"/>
              </a:ext>
            </a:extLst>
          </p:cNvPr>
          <p:cNvSpPr txBox="1"/>
          <p:nvPr/>
        </p:nvSpPr>
        <p:spPr>
          <a:xfrm>
            <a:off x="721605" y="-3672"/>
            <a:ext cx="6975513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8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16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21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endParaRPr lang="en-US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ADD78-F888-A848-1DE4-EA89DDBF76CA}"/>
              </a:ext>
            </a:extLst>
          </p:cNvPr>
          <p:cNvSpPr txBox="1"/>
          <p:nvPr/>
        </p:nvSpPr>
        <p:spPr>
          <a:xfrm>
            <a:off x="6092328" y="271749"/>
            <a:ext cx="7168308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18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endParaRPr lang="en-US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3740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34D55B-FECC-5FEA-5FBD-23F5AD19C88D}"/>
              </a:ext>
            </a:extLst>
          </p:cNvPr>
          <p:cNvSpPr txBox="1"/>
          <p:nvPr/>
        </p:nvSpPr>
        <p:spPr>
          <a:xfrm>
            <a:off x="1134737" y="-3672"/>
            <a:ext cx="7104043" cy="7571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21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24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22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19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HALF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12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}</a:t>
            </a:r>
          </a:p>
          <a:p>
            <a:endParaRPr lang="en-US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29275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11A30-8628-366B-5784-E0B0E4CC2C87}"/>
              </a:ext>
            </a:extLst>
          </p:cNvPr>
          <p:cNvSpPr txBox="1"/>
          <p:nvPr/>
        </p:nvSpPr>
        <p:spPr>
          <a:xfrm>
            <a:off x="1200150" y="1588"/>
            <a:ext cx="5870575" cy="70019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dirty="0">
                <a:solidFill>
                  <a:srgbClr val="66D9EF"/>
                </a:solidFill>
                <a:latin typeface="Consolas"/>
              </a:rPr>
              <a:t>int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A6E22E"/>
                </a:solidFill>
                <a:latin typeface="Consolas"/>
              </a:rPr>
              <a:t>main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i="1" dirty="0">
                <a:solidFill>
                  <a:srgbClr val="66D9EF"/>
                </a:solidFill>
                <a:latin typeface="Consolas"/>
              </a:rPr>
              <a:t>void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{   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DDRD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0x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FF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DDRC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&amp;=~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DDRC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&amp;=~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DDRC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&amp;=~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 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DDRC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&amp;=~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 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while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){   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((PINC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&amp;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))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!=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){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    PORTC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|=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    </a:t>
            </a:r>
            <a:r>
              <a:rPr lang="en-US" sz="1600" err="1">
                <a:solidFill>
                  <a:srgbClr val="A6E22E"/>
                </a:solidFill>
                <a:latin typeface="Consolas"/>
              </a:rPr>
              <a:t>FurElise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100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}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((PINC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&amp;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))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!=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){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    PORTC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|=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    </a:t>
            </a:r>
            <a:r>
              <a:rPr lang="en-US" sz="1600" err="1">
                <a:solidFill>
                  <a:srgbClr val="A6E22E"/>
                </a:solidFill>
                <a:latin typeface="Consolas"/>
              </a:rPr>
              <a:t>OdeToJoy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150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}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((PINC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&amp;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))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!=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){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    PORTC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|=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    </a:t>
            </a:r>
            <a:r>
              <a:rPr lang="en-US" sz="1600" err="1">
                <a:solidFill>
                  <a:srgbClr val="A6E22E"/>
                </a:solidFill>
                <a:latin typeface="Consolas"/>
              </a:rPr>
              <a:t>PartyInUSA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150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}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if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((PINC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&amp;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))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!=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){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    PORTC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|=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        </a:t>
            </a:r>
            <a:r>
              <a:rPr lang="en-US" sz="1600" dirty="0">
                <a:solidFill>
                  <a:srgbClr val="A6E22E"/>
                </a:solidFill>
                <a:latin typeface="Consolas"/>
              </a:rPr>
              <a:t>RUSHE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500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}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}</a:t>
            </a:r>
          </a:p>
          <a:p>
            <a:r>
              <a:rPr lang="en-US" sz="160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1600" dirty="0">
                <a:solidFill>
                  <a:srgbClr val="F92672"/>
                </a:solidFill>
                <a:latin typeface="Consolas"/>
              </a:rPr>
              <a:t>return</a:t>
            </a:r>
            <a:r>
              <a:rPr lang="en-US" sz="16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AE81FF"/>
                </a:solidFill>
                <a:latin typeface="Consolas"/>
              </a:rPr>
              <a:t>0;</a:t>
            </a:r>
            <a:br>
              <a:rPr lang="en-US" sz="1600" dirty="0">
                <a:latin typeface="Consolas"/>
              </a:rPr>
            </a:br>
            <a:r>
              <a:rPr lang="en-US" sz="1600" dirty="0">
                <a:solidFill>
                  <a:srgbClr val="F8F8F2"/>
                </a:solidFill>
                <a:latin typeface="Consolas"/>
              </a:rPr>
              <a:t>}</a:t>
            </a:r>
          </a:p>
          <a:p>
            <a:endParaRPr lang="en-US" sz="17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82883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60FB6-1245-69BE-758B-3B534C4A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Prototype Testing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7641B-A130-CAC3-9657-5E6BEDC52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10" y="1270958"/>
            <a:ext cx="10111831" cy="558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0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555A-5182-B727-C586-291C3254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Prototype Testing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2C3CB-A448-024D-0877-AA942D38D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61" y="1277007"/>
            <a:ext cx="9936049" cy="558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6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box with wires and wires&#10;&#10;Description automatically generated">
            <a:extLst>
              <a:ext uri="{FF2B5EF4-FFF2-40B4-BE49-F238E27FC236}">
                <a16:creationId xmlns:a16="http://schemas.microsoft.com/office/drawing/2014/main" id="{E9213BD2-0774-A233-ED0B-4C9633D7B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6" t="220" r="11716"/>
          <a:stretch/>
        </p:blipFill>
        <p:spPr>
          <a:xfrm rot="5400000">
            <a:off x="2889552" y="156332"/>
            <a:ext cx="6763609" cy="64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2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chine&#10;&#10;Description automatically generated">
            <a:extLst>
              <a:ext uri="{FF2B5EF4-FFF2-40B4-BE49-F238E27FC236}">
                <a16:creationId xmlns:a16="http://schemas.microsoft.com/office/drawing/2014/main" id="{C0BD3FB2-8255-1D8B-A5E1-25688AB2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8DE8-E921-0055-98BF-EBAD0B2A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The Finalized Product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17DAC-CDFA-6D3A-5806-B5CE4008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76" y="1718989"/>
            <a:ext cx="10820400" cy="45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55FA-526F-7A76-9EF8-0C8A194E2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53" y="57728"/>
            <a:ext cx="9854847" cy="60284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#include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1850" b="0" dirty="0">
                <a:solidFill>
                  <a:srgbClr val="E9F284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&lt;</a:t>
            </a:r>
            <a:r>
              <a:rPr lang="en-US" sz="1850" b="0" err="1">
                <a:solidFill>
                  <a:srgbClr val="F1FA8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avr</a:t>
            </a:r>
            <a:r>
              <a:rPr lang="en-US" sz="1850" b="0" dirty="0">
                <a:solidFill>
                  <a:srgbClr val="F1FA8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/</a:t>
            </a:r>
            <a:r>
              <a:rPr lang="en-US" sz="1850" b="0" err="1">
                <a:solidFill>
                  <a:srgbClr val="F1FA8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io.h</a:t>
            </a:r>
            <a:r>
              <a:rPr lang="en-US" sz="1850" b="0" dirty="0">
                <a:solidFill>
                  <a:srgbClr val="E9F284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&gt;</a:t>
            </a:r>
            <a:endParaRPr lang="en-US" sz="1850">
              <a:solidFill>
                <a:srgbClr val="E9F284"/>
              </a:solidFill>
              <a:latin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#define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1850" b="0" dirty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F_CPU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185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16000000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UL</a:t>
            </a:r>
            <a:endParaRPr lang="en-US" sz="18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#include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1850" b="0" dirty="0">
                <a:solidFill>
                  <a:srgbClr val="E9F284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"</a:t>
            </a:r>
            <a:r>
              <a:rPr lang="en-US" sz="1850" b="0" dirty="0">
                <a:solidFill>
                  <a:srgbClr val="F1FA8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util/</a:t>
            </a:r>
            <a:r>
              <a:rPr lang="en-US" sz="1850" b="0" err="1">
                <a:solidFill>
                  <a:srgbClr val="F1FA8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delay.h</a:t>
            </a:r>
            <a:r>
              <a:rPr lang="en-US" sz="1850" b="0" dirty="0">
                <a:solidFill>
                  <a:srgbClr val="E9F284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"</a:t>
            </a:r>
            <a:endParaRPr lang="en-US" sz="1850">
              <a:solidFill>
                <a:srgbClr val="E9F284"/>
              </a:solidFill>
              <a:latin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#include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1850" b="0" dirty="0">
                <a:solidFill>
                  <a:srgbClr val="E9F284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&lt;</a:t>
            </a:r>
            <a:r>
              <a:rPr lang="en-US" sz="1850" b="0" err="1">
                <a:solidFill>
                  <a:srgbClr val="F1FA8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avr</a:t>
            </a:r>
            <a:r>
              <a:rPr lang="en-US" sz="1850" b="0" dirty="0">
                <a:solidFill>
                  <a:srgbClr val="F1FA8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/</a:t>
            </a:r>
            <a:r>
              <a:rPr lang="en-US" sz="1850" b="0" err="1">
                <a:solidFill>
                  <a:srgbClr val="F1FA8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interrupt.h</a:t>
            </a:r>
            <a:r>
              <a:rPr lang="en-US" sz="1850" b="0" dirty="0">
                <a:solidFill>
                  <a:srgbClr val="E9F284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&gt;</a:t>
            </a:r>
            <a:endParaRPr lang="en-US" sz="1850">
              <a:solidFill>
                <a:srgbClr val="E9F284"/>
              </a:solidFill>
              <a:latin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#include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1850" b="0" dirty="0">
                <a:solidFill>
                  <a:srgbClr val="E9F284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&lt;</a:t>
            </a:r>
            <a:r>
              <a:rPr lang="en-US" sz="1850" b="0" dirty="0" err="1">
                <a:solidFill>
                  <a:srgbClr val="F1FA8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string.h</a:t>
            </a:r>
            <a:r>
              <a:rPr lang="en-US" sz="1850" b="0" dirty="0">
                <a:solidFill>
                  <a:srgbClr val="E9F284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&gt;</a:t>
            </a:r>
            <a:br>
              <a:rPr lang="en-US" sz="1850" dirty="0">
                <a:highlight>
                  <a:srgbClr val="282A36"/>
                </a:highlight>
                <a:latin typeface="Consolas"/>
              </a:rPr>
            </a:br>
            <a:r>
              <a:rPr lang="en-US" sz="1850" dirty="0">
                <a:solidFill>
                  <a:srgbClr val="FF79C6"/>
                </a:solidFill>
                <a:highlight>
                  <a:srgbClr val="282A36"/>
                </a:highlight>
                <a:latin typeface="Consolas"/>
              </a:rPr>
              <a:t>char</a:t>
            </a:r>
            <a:r>
              <a:rPr lang="en-US" sz="185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</a:rPr>
              <a:t> HALF </a:t>
            </a:r>
            <a:r>
              <a:rPr lang="en-US" sz="1850" dirty="0">
                <a:solidFill>
                  <a:srgbClr val="FF79C6"/>
                </a:solidFill>
                <a:highlight>
                  <a:srgbClr val="282A36"/>
                </a:highlight>
                <a:latin typeface="Consolas"/>
              </a:rPr>
              <a:t>=</a:t>
            </a:r>
            <a:r>
              <a:rPr lang="en-US" sz="185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</a:rPr>
              <a:t> 8;</a:t>
            </a:r>
            <a:endParaRPr lang="en-US" sz="1850">
              <a:solidFill>
                <a:srgbClr val="FFFFFF"/>
              </a:solidFill>
              <a:highlight>
                <a:srgbClr val="282A36"/>
              </a:highlight>
              <a:latin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char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QUARTER 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=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185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4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;</a:t>
            </a:r>
            <a:endParaRPr lang="en-US" sz="1850">
              <a:solidFill>
                <a:srgbClr val="F8F8F2"/>
              </a:solidFill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char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EIGHT 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=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185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2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;</a:t>
            </a:r>
            <a:endParaRPr lang="en-US" sz="1850">
              <a:solidFill>
                <a:srgbClr val="F8F8F2"/>
              </a:solidFill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char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SIXTEENTH 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=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185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1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;</a:t>
            </a:r>
            <a:endParaRPr lang="en-US" sz="18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dirty="0">
                <a:solidFill>
                  <a:srgbClr val="FF79C6"/>
                </a:solidFill>
                <a:highlight>
                  <a:srgbClr val="282A36"/>
                </a:highlight>
                <a:latin typeface="Consolas"/>
              </a:rPr>
              <a:t>char</a:t>
            </a:r>
            <a:r>
              <a:rPr lang="en-US" sz="185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</a:rPr>
              <a:t> THIRTYSECONDTH </a:t>
            </a:r>
            <a:r>
              <a:rPr lang="en-US" sz="1850" dirty="0">
                <a:solidFill>
                  <a:srgbClr val="FF79C6"/>
                </a:solidFill>
                <a:highlight>
                  <a:srgbClr val="282A36"/>
                </a:highlight>
                <a:latin typeface="Consolas"/>
              </a:rPr>
              <a:t>=</a:t>
            </a:r>
            <a:r>
              <a:rPr lang="en-US" sz="185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</a:rPr>
              <a:t> .5;</a:t>
            </a:r>
            <a:endParaRPr lang="en-US" sz="1850">
              <a:solidFill>
                <a:srgbClr val="FFFFFF"/>
              </a:solidFill>
              <a:highlight>
                <a:srgbClr val="282A36"/>
              </a:highlight>
              <a:latin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void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850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</a:rPr>
              <a:t>custom_delay_ms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(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unsigned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int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850" b="0" i="1" err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</a:rPr>
              <a:t>ms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) {</a:t>
            </a:r>
            <a:endParaRPr lang="en-US" sz="1850"/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  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unsigned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int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850" b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i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  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for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(</a:t>
            </a:r>
            <a:r>
              <a:rPr lang="en-US" sz="1850" b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i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=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85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</a:rPr>
              <a:t>0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; </a:t>
            </a:r>
            <a:r>
              <a:rPr lang="en-US" sz="1850" b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i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&lt;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850" b="0" i="1" err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</a:rPr>
              <a:t>ms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; </a:t>
            </a:r>
            <a:r>
              <a:rPr lang="en-US" sz="1850" b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i</a:t>
            </a:r>
            <a:r>
              <a:rPr lang="en-US" sz="185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++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    </a:t>
            </a:r>
            <a:r>
              <a:rPr lang="en-US" sz="1850" b="0" dirty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</a:rPr>
              <a:t>_</a:t>
            </a:r>
            <a:r>
              <a:rPr lang="en-US" sz="1850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</a:rPr>
              <a:t>delay_ms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(</a:t>
            </a:r>
            <a:r>
              <a:rPr lang="en-US" sz="185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</a:rPr>
              <a:t>1</a:t>
            </a: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);</a:t>
            </a:r>
            <a:r>
              <a:rPr lang="en-US" sz="1850" b="0" dirty="0">
                <a:solidFill>
                  <a:srgbClr val="6272A4"/>
                </a:solidFill>
                <a:effectLst/>
                <a:highlight>
                  <a:srgbClr val="282A36"/>
                </a:highlight>
                <a:latin typeface="Consolas"/>
              </a:rPr>
              <a:t> // Use built-in delay function for 1 millisecond</a:t>
            </a:r>
            <a:endParaRPr lang="en-US" sz="1850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 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5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4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br>
              <a:rPr lang="en-US" sz="14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endParaRPr lang="en-US" sz="1850"/>
          </a:p>
        </p:txBody>
      </p:sp>
    </p:spTree>
    <p:extLst>
      <p:ext uri="{BB962C8B-B14F-4D97-AF65-F5344CB8AC3E}">
        <p14:creationId xmlns:p14="http://schemas.microsoft.com/office/powerpoint/2010/main" val="4119734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o men standing in front of a poster&#10;&#10;Description automatically generated">
            <a:extLst>
              <a:ext uri="{FF2B5EF4-FFF2-40B4-BE49-F238E27FC236}">
                <a16:creationId xmlns:a16="http://schemas.microsoft.com/office/drawing/2014/main" id="{6FB164D4-7EB3-EB48-4B2F-D87289243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85" t="-173" r="86"/>
          <a:stretch/>
        </p:blipFill>
        <p:spPr>
          <a:xfrm rot="5400000">
            <a:off x="3066490" y="-468966"/>
            <a:ext cx="6059765" cy="77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8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55FA-526F-7A76-9EF8-0C8A194E2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425885"/>
            <a:ext cx="9486690" cy="56602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rgbClr val="E9F284"/>
              </a:solidFill>
              <a:highlight>
                <a:srgbClr val="282A36"/>
              </a:highlight>
              <a:latin typeface="Consolas"/>
            </a:endParaRPr>
          </a:p>
          <a:p>
            <a:pPr marL="0" indent="0">
              <a:buNone/>
            </a:pPr>
            <a:br>
              <a:rPr lang="en-US" sz="14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br>
              <a:rPr lang="en-US" sz="14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AD4ED-346F-0B2F-A102-A6E70E7F8F78}"/>
              </a:ext>
            </a:extLst>
          </p:cNvPr>
          <p:cNvSpPr txBox="1"/>
          <p:nvPr/>
        </p:nvSpPr>
        <p:spPr>
          <a:xfrm>
            <a:off x="1590782" y="195210"/>
            <a:ext cx="935290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66D9EF"/>
                </a:solidFill>
                <a:latin typeface="Consolas"/>
              </a:rPr>
              <a:t>void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err="1">
                <a:solidFill>
                  <a:srgbClr val="A6E22E"/>
                </a:solidFill>
                <a:latin typeface="Consolas"/>
              </a:rPr>
              <a:t>custom_delay_ms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000" i="1" dirty="0">
                <a:solidFill>
                  <a:srgbClr val="66D9EF"/>
                </a:solidFill>
                <a:latin typeface="Consolas"/>
              </a:rPr>
              <a:t>unsigned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dirty="0">
                <a:solidFill>
                  <a:srgbClr val="66D9EF"/>
                </a:solidFill>
                <a:latin typeface="Consolas"/>
              </a:rPr>
              <a:t>int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err="1">
                <a:solidFill>
                  <a:srgbClr val="FD971F"/>
                </a:solidFill>
                <a:latin typeface="Consolas"/>
              </a:rPr>
              <a:t>ms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 {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2000" i="1" dirty="0">
                <a:solidFill>
                  <a:srgbClr val="66D9EF"/>
                </a:solidFill>
                <a:latin typeface="Consolas"/>
              </a:rPr>
              <a:t>unsigned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dirty="0">
                <a:solidFill>
                  <a:srgbClr val="66D9EF"/>
                </a:solidFill>
                <a:latin typeface="Consolas"/>
              </a:rPr>
              <a:t>int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err="1">
                <a:solidFill>
                  <a:srgbClr val="F8F8F2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;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for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2000" err="1">
                <a:solidFill>
                  <a:srgbClr val="F8F8F2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; </a:t>
            </a:r>
            <a:r>
              <a:rPr lang="en-US" sz="2000" err="1">
                <a:solidFill>
                  <a:srgbClr val="F8F8F2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&lt;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err="1">
                <a:solidFill>
                  <a:srgbClr val="FD971F"/>
                </a:solidFill>
                <a:latin typeface="Consolas"/>
              </a:rPr>
              <a:t>ms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; </a:t>
            </a:r>
            <a:r>
              <a:rPr lang="en-US" sz="2000" err="1">
                <a:solidFill>
                  <a:srgbClr val="F8F8F2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++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 {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2000" dirty="0">
                <a:solidFill>
                  <a:srgbClr val="A6E22E"/>
                </a:solidFill>
                <a:latin typeface="Consolas"/>
              </a:rPr>
              <a:t>_</a:t>
            </a:r>
            <a:r>
              <a:rPr lang="en-US" sz="2000" err="1">
                <a:solidFill>
                  <a:srgbClr val="A6E22E"/>
                </a:solidFill>
                <a:latin typeface="Consolas"/>
              </a:rPr>
              <a:t>delay_ms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);</a:t>
            </a:r>
            <a:r>
              <a:rPr lang="en-US" sz="2000" dirty="0">
                <a:solidFill>
                  <a:srgbClr val="88846F"/>
                </a:solidFill>
                <a:latin typeface="Consolas"/>
              </a:rPr>
              <a:t> // Use built-in delay function for 1 millisecond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}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}</a:t>
            </a:r>
          </a:p>
          <a:p>
            <a:endParaRPr lang="en-US" sz="2000" dirty="0">
              <a:solidFill>
                <a:srgbClr val="F8F8F2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4AC56-0317-DC04-21DC-326343886EB3}"/>
              </a:ext>
            </a:extLst>
          </p:cNvPr>
          <p:cNvSpPr txBox="1"/>
          <p:nvPr/>
        </p:nvSpPr>
        <p:spPr>
          <a:xfrm>
            <a:off x="1428108" y="2455524"/>
            <a:ext cx="9695379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66D9EF"/>
                </a:solidFill>
                <a:latin typeface="Consolas"/>
              </a:rPr>
              <a:t>void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err="1">
                <a:solidFill>
                  <a:srgbClr val="A6E22E"/>
                </a:solidFill>
                <a:latin typeface="Consolas"/>
              </a:rPr>
              <a:t>shiftOutPORTD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000" i="1" dirty="0">
                <a:solidFill>
                  <a:srgbClr val="66D9EF"/>
                </a:solidFill>
                <a:latin typeface="Consolas"/>
              </a:rPr>
              <a:t>char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dirty="0">
                <a:solidFill>
                  <a:srgbClr val="FD971F"/>
                </a:solidFill>
                <a:latin typeface="Consolas"/>
              </a:rPr>
              <a:t>DATAP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, </a:t>
            </a:r>
            <a:r>
              <a:rPr lang="en-US" sz="2000" i="1" dirty="0">
                <a:solidFill>
                  <a:srgbClr val="66D9EF"/>
                </a:solidFill>
                <a:latin typeface="Consolas"/>
              </a:rPr>
              <a:t>char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dirty="0">
                <a:solidFill>
                  <a:srgbClr val="FD971F"/>
                </a:solidFill>
                <a:latin typeface="Consolas"/>
              </a:rPr>
              <a:t>CLKP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, </a:t>
            </a:r>
            <a:r>
              <a:rPr lang="en-US" sz="2000" i="1" dirty="0">
                <a:solidFill>
                  <a:srgbClr val="66D9EF"/>
                </a:solidFill>
                <a:latin typeface="Consolas"/>
              </a:rPr>
              <a:t>char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dirty="0">
                <a:solidFill>
                  <a:srgbClr val="FD971F"/>
                </a:solidFill>
                <a:latin typeface="Consolas"/>
              </a:rPr>
              <a:t>data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){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for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2000" i="1" dirty="0">
                <a:solidFill>
                  <a:srgbClr val="66D9EF"/>
                </a:solidFill>
                <a:latin typeface="Consolas"/>
              </a:rPr>
              <a:t>char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err="1">
                <a:solidFill>
                  <a:srgbClr val="F8F8F2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; </a:t>
            </a:r>
            <a:r>
              <a:rPr lang="en-US" sz="2000" err="1">
                <a:solidFill>
                  <a:srgbClr val="F8F8F2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&lt;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8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; </a:t>
            </a:r>
            <a:r>
              <a:rPr lang="en-US" sz="2000" err="1">
                <a:solidFill>
                  <a:srgbClr val="F8F8F2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++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 {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 </a:t>
            </a:r>
            <a:r>
              <a:rPr lang="en-US" sz="2000" dirty="0">
                <a:solidFill>
                  <a:srgbClr val="88846F"/>
                </a:solidFill>
                <a:latin typeface="Consolas"/>
              </a:rPr>
              <a:t>// Output the current bit on the data pin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if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2000" i="1" dirty="0">
                <a:solidFill>
                  <a:srgbClr val="FD971F"/>
                </a:solidFill>
                <a:latin typeface="Consolas"/>
              </a:rPr>
              <a:t>data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&amp;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-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err="1">
                <a:solidFill>
                  <a:srgbClr val="F8F8F2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))) {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     PORTD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|=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dirty="0">
                <a:solidFill>
                  <a:srgbClr val="FD971F"/>
                </a:solidFill>
                <a:latin typeface="Consolas"/>
              </a:rPr>
              <a:t>DATAP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);</a:t>
            </a:r>
            <a:r>
              <a:rPr lang="en-US" sz="2000" dirty="0">
                <a:solidFill>
                  <a:srgbClr val="88846F"/>
                </a:solidFill>
                <a:latin typeface="Consolas"/>
              </a:rPr>
              <a:t>  // Set data pin high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     }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else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{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     PORTD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&amp;=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~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dirty="0">
                <a:solidFill>
                  <a:srgbClr val="FD971F"/>
                </a:solidFill>
                <a:latin typeface="Consolas"/>
              </a:rPr>
              <a:t>DATAP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);</a:t>
            </a:r>
            <a:r>
              <a:rPr lang="en-US" sz="2000" dirty="0">
                <a:solidFill>
                  <a:srgbClr val="88846F"/>
                </a:solidFill>
                <a:latin typeface="Consolas"/>
              </a:rPr>
              <a:t> // Set data pin low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 }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 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 </a:t>
            </a:r>
            <a:r>
              <a:rPr lang="en-US" sz="2000" dirty="0">
                <a:solidFill>
                  <a:srgbClr val="88846F"/>
                </a:solidFill>
                <a:latin typeface="Consolas"/>
              </a:rPr>
              <a:t>// Pulse the clock pin to shift the next bit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 PORTD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|=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dirty="0">
                <a:solidFill>
                  <a:srgbClr val="FD971F"/>
                </a:solidFill>
                <a:latin typeface="Consolas"/>
              </a:rPr>
              <a:t>CLKP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);</a:t>
            </a:r>
            <a:r>
              <a:rPr lang="en-US" sz="2000" dirty="0">
                <a:solidFill>
                  <a:srgbClr val="88846F"/>
                </a:solidFill>
                <a:latin typeface="Consolas"/>
              </a:rPr>
              <a:t>    // Set clock pin high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    PORTD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&amp;=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~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0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000" i="1" dirty="0">
                <a:solidFill>
                  <a:srgbClr val="FD971F"/>
                </a:solidFill>
                <a:latin typeface="Consolas"/>
              </a:rPr>
              <a:t>CLKP</a:t>
            </a:r>
            <a:r>
              <a:rPr lang="en-US" sz="2000" dirty="0">
                <a:solidFill>
                  <a:srgbClr val="F8F8F2"/>
                </a:solidFill>
                <a:latin typeface="Consolas"/>
              </a:rPr>
              <a:t>);</a:t>
            </a:r>
            <a:r>
              <a:rPr lang="en-US" sz="2000" dirty="0">
                <a:solidFill>
                  <a:srgbClr val="88846F"/>
                </a:solidFill>
                <a:latin typeface="Consolas"/>
              </a:rPr>
              <a:t>   // Set clock pin low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    }</a:t>
            </a:r>
          </a:p>
          <a:p>
            <a:r>
              <a:rPr lang="en-US" sz="2000" dirty="0">
                <a:solidFill>
                  <a:srgbClr val="F8F8F2"/>
                </a:solidFill>
                <a:latin typeface="Consolas"/>
              </a:rPr>
              <a:t>    }</a:t>
            </a:r>
          </a:p>
          <a:p>
            <a:endParaRPr lang="en-US" sz="20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6499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55FA-526F-7A76-9EF8-0C8A194E2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425885"/>
            <a:ext cx="9486690" cy="56602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rgbClr val="E9F284"/>
              </a:solidFill>
              <a:highlight>
                <a:srgbClr val="282A36"/>
              </a:highlight>
              <a:latin typeface="Consolas"/>
            </a:endParaRPr>
          </a:p>
          <a:p>
            <a:pPr marL="0" indent="0">
              <a:buNone/>
            </a:pPr>
            <a:br>
              <a:rPr lang="en-US" sz="14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br>
              <a:rPr lang="en-US" sz="14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A07D5-5F94-0E01-DAD6-3A80F6004316}"/>
              </a:ext>
            </a:extLst>
          </p:cNvPr>
          <p:cNvSpPr txBox="1"/>
          <p:nvPr/>
        </p:nvSpPr>
        <p:spPr>
          <a:xfrm>
            <a:off x="1179815" y="426378"/>
            <a:ext cx="8984750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solidFill>
                  <a:srgbClr val="66D9EF"/>
                </a:solidFill>
                <a:latin typeface="Consolas"/>
              </a:rPr>
              <a:t>void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A6E22E"/>
                </a:solidFill>
                <a:latin typeface="Consolas"/>
              </a:rPr>
              <a:t>shiftRegisterDisplay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800" i="1" dirty="0">
                <a:solidFill>
                  <a:srgbClr val="66D9EF"/>
                </a:solidFill>
                <a:latin typeface="Consolas"/>
              </a:rPr>
              <a:t>char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800" i="1" dirty="0">
                <a:solidFill>
                  <a:srgbClr val="FD971F"/>
                </a:solidFill>
                <a:latin typeface="Consolas"/>
              </a:rPr>
              <a:t>bar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){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2800" dirty="0">
                <a:solidFill>
                  <a:srgbClr val="88846F"/>
                </a:solidFill>
                <a:latin typeface="Consolas"/>
              </a:rPr>
              <a:t>//data pin SER (1&lt;&lt;0);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2800" dirty="0">
                <a:solidFill>
                  <a:srgbClr val="88846F"/>
                </a:solidFill>
                <a:latin typeface="Consolas"/>
              </a:rPr>
              <a:t>//update clock latch SRCLK (1&lt;&lt;1);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2800" dirty="0">
                <a:solidFill>
                  <a:srgbClr val="88846F"/>
                </a:solidFill>
                <a:latin typeface="Consolas"/>
              </a:rPr>
              <a:t>//Output pin RCLK (1&lt;&lt;2);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 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 PORTD 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&amp;=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~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);</a:t>
            </a:r>
            <a:r>
              <a:rPr lang="en-US" sz="2800" dirty="0">
                <a:solidFill>
                  <a:srgbClr val="88846F"/>
                </a:solidFill>
                <a:latin typeface="Consolas"/>
              </a:rPr>
              <a:t> // CLKP low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 PORTD 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&amp;=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~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2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);</a:t>
            </a:r>
            <a:r>
              <a:rPr lang="en-US" sz="2800" dirty="0">
                <a:solidFill>
                  <a:srgbClr val="88846F"/>
                </a:solidFill>
                <a:latin typeface="Consolas"/>
              </a:rPr>
              <a:t> // RCLK low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 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 PORTD 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&amp;=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~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2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 </a:t>
            </a:r>
            <a:r>
              <a:rPr lang="en-US" sz="2800" err="1">
                <a:solidFill>
                  <a:srgbClr val="A6E22E"/>
                </a:solidFill>
                <a:latin typeface="Consolas"/>
              </a:rPr>
              <a:t>shiftOutPORTD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0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,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,</a:t>
            </a:r>
            <a:r>
              <a:rPr lang="en-US" sz="2800" i="1" dirty="0">
                <a:solidFill>
                  <a:srgbClr val="FD971F"/>
                </a:solidFill>
                <a:latin typeface="Consolas"/>
              </a:rPr>
              <a:t>bar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 PORTD 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|=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 (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1</a:t>
            </a:r>
            <a:r>
              <a:rPr lang="en-US" sz="2800" dirty="0">
                <a:solidFill>
                  <a:srgbClr val="F92672"/>
                </a:solidFill>
                <a:latin typeface="Consolas"/>
              </a:rPr>
              <a:t>&lt;&lt;</a:t>
            </a:r>
            <a:r>
              <a:rPr lang="en-US" sz="2800" dirty="0">
                <a:solidFill>
                  <a:srgbClr val="AE81FF"/>
                </a:solidFill>
                <a:latin typeface="Consolas"/>
              </a:rPr>
              <a:t>2</a:t>
            </a:r>
            <a:r>
              <a:rPr lang="en-US" sz="2800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    </a:t>
            </a:r>
          </a:p>
          <a:p>
            <a:r>
              <a:rPr lang="en-US" sz="2800" dirty="0">
                <a:solidFill>
                  <a:srgbClr val="F8F8F2"/>
                </a:solidFill>
                <a:latin typeface="Consolas"/>
              </a:rPr>
              <a:t>    }</a:t>
            </a:r>
          </a:p>
          <a:p>
            <a:endParaRPr lang="en-US" sz="2800" dirty="0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3678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12D6-F6F3-1EA5-4791-54A9C4868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37995"/>
            <a:ext cx="3961320" cy="58481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void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float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sz="1100" b="0" dirty="0" err="1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</a:t>
            </a:r>
            <a:r>
              <a:rPr lang="en-US" sz="1100" b="0" dirty="0" err="1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char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noteDuration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char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note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char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shift;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char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octave;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switch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sz="1100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note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</a:rPr>
              <a:t>4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</a:rPr>
              <a:t>4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6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6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9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10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12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4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13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sz="1100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sz="11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28CE0-DC9C-F0C5-B4D0-8BA562E345B4}"/>
              </a:ext>
            </a:extLst>
          </p:cNvPr>
          <p:cNvSpPr txBox="1"/>
          <p:nvPr/>
        </p:nvSpPr>
        <p:spPr>
          <a:xfrm>
            <a:off x="6096000" y="225468"/>
            <a:ext cx="550310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14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6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15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7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16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17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18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19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21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6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7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24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25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26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27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28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29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6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31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7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case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32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break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default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: shift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 octave 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pPr marL="0" indent="0">
              <a:buNone/>
            </a:pP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6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453A8A-ADA3-CC46-0690-72EBD0C15A26}"/>
              </a:ext>
            </a:extLst>
          </p:cNvPr>
          <p:cNvSpPr txBox="1"/>
          <p:nvPr/>
        </p:nvSpPr>
        <p:spPr>
          <a:xfrm>
            <a:off x="1390389" y="225468"/>
            <a:ext cx="10498153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0" i="1" dirty="0">
                <a:solidFill>
                  <a:srgbClr val="66D9E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float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n 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=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((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60000.0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/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2800" b="0" i="1" dirty="0">
                <a:solidFill>
                  <a:srgbClr val="FD971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 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/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4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 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*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2800" b="0" i="1" dirty="0" err="1">
                <a:solidFill>
                  <a:srgbClr val="FD971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noteDuration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;</a:t>
            </a:r>
            <a:r>
              <a:rPr lang="en-US" sz="2800" b="0" dirty="0">
                <a:solidFill>
                  <a:srgbClr val="88846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// Calculate total duration in milliseconds</a:t>
            </a:r>
            <a:endParaRPr lang="en-US" sz="2800" dirty="0">
              <a:solidFill>
                <a:srgbClr val="88846F"/>
              </a:solidFill>
            </a:endParaRPr>
          </a:p>
          <a:p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PORTD 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|=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(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1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&lt;&lt;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(octave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+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3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));</a:t>
            </a:r>
            <a:endParaRPr lang="en-US" sz="2800"/>
          </a:p>
          <a:p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b="0" err="1">
                <a:solidFill>
                  <a:srgbClr val="A6E22E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shiftRegisterDisplay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1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&lt;&lt;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shift);</a:t>
            </a:r>
            <a:endParaRPr lang="en-US" sz="2800" dirty="0"/>
          </a:p>
          <a:p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b="0" dirty="0" err="1">
                <a:solidFill>
                  <a:srgbClr val="A6E22E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custom_delay_ms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(n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/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2</a:t>
            </a:r>
            <a:r>
              <a:rPr lang="en-US" sz="280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 </a:t>
            </a:r>
            <a:r>
              <a:rPr lang="en-US" sz="2800" dirty="0">
                <a:solidFill>
                  <a:srgbClr val="88846F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//</a:t>
            </a:r>
            <a:r>
              <a:rPr lang="en-US" sz="2800" b="0" dirty="0">
                <a:solidFill>
                  <a:srgbClr val="88846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sz="2800" dirty="0">
                <a:solidFill>
                  <a:srgbClr val="88846F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don't</a:t>
            </a:r>
            <a:r>
              <a:rPr lang="en-US" sz="2800" b="0" dirty="0">
                <a:solidFill>
                  <a:srgbClr val="88846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remove the </a:t>
            </a:r>
            <a:r>
              <a:rPr lang="en-US" sz="2800" dirty="0">
                <a:solidFill>
                  <a:srgbClr val="88846F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delay</a:t>
            </a:r>
            <a:endParaRPr lang="en-US" sz="2800" dirty="0">
              <a:solidFill>
                <a:srgbClr val="88846F"/>
              </a:solidFill>
            </a:endParaRPr>
          </a:p>
          <a:p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PORTD 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&amp;=~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1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&lt;&lt;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(octave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+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3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));</a:t>
            </a:r>
            <a:endParaRPr lang="en-US" sz="2800" dirty="0"/>
          </a:p>
          <a:p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b="0" err="1">
                <a:solidFill>
                  <a:srgbClr val="A6E22E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shiftRegisterDisplay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0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sz="2800" dirty="0"/>
          </a:p>
          <a:p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b="0" err="1">
                <a:solidFill>
                  <a:srgbClr val="A6E22E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custom_delay_ms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(n</a:t>
            </a:r>
            <a:r>
              <a:rPr lang="en-US" sz="2800" b="0" dirty="0">
                <a:solidFill>
                  <a:srgbClr val="F9267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/</a:t>
            </a:r>
            <a:r>
              <a:rPr lang="en-US" sz="2800" b="0" dirty="0">
                <a:solidFill>
                  <a:srgbClr val="AE81FF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2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sz="2800" dirty="0"/>
          </a:p>
          <a:p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sz="2800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}</a:t>
            </a:r>
            <a:endParaRPr lang="en-US" sz="2800" dirty="0"/>
          </a:p>
          <a:p>
            <a:endParaRPr lang="en-US" sz="2800" dirty="0">
              <a:solidFill>
                <a:srgbClr val="6272A4"/>
              </a:solidFill>
              <a:highlight>
                <a:srgbClr val="282A36"/>
              </a:highlight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382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76D1B-6AC3-7C4E-A7C8-3A03B53A834E}"/>
              </a:ext>
            </a:extLst>
          </p:cNvPr>
          <p:cNvSpPr txBox="1"/>
          <p:nvPr/>
        </p:nvSpPr>
        <p:spPr>
          <a:xfrm>
            <a:off x="1252603" y="162838"/>
            <a:ext cx="4534422" cy="7294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OdeToJoy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float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 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 {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err="1">
                <a:solidFill>
                  <a:srgbClr val="50FA7B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i="1" dirty="0">
                <a:solidFill>
                  <a:srgbClr val="FFB86C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dirty="0">
                <a:solidFill>
                  <a:srgbClr val="BD93F9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7</a:t>
            </a:r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>
              <a:solidFill>
                <a:srgbClr val="FFFFFF"/>
              </a:solidFill>
              <a:latin typeface="Neue Haas Grotesk Text Pro"/>
              <a:ea typeface="+mn-lt"/>
              <a:cs typeface="+mn-lt"/>
            </a:endParaRPr>
          </a:p>
          <a:p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err="1">
                <a:solidFill>
                  <a:srgbClr val="50FA7B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i="1" dirty="0">
                <a:solidFill>
                  <a:srgbClr val="FFB86C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dirty="0">
                <a:solidFill>
                  <a:srgbClr val="BD93F9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7</a:t>
            </a:r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10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 </a:t>
            </a:r>
            <a:endParaRPr lang="en-US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10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 </a:t>
            </a:r>
            <a:endParaRPr lang="en-US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3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 </a:t>
            </a:r>
            <a:endParaRPr lang="en-US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,EIGHT,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</a:t>
            </a:r>
            <a:r>
              <a:rPr lang="en-US" b="0" dirty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+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5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 </a:t>
            </a:r>
            <a:endParaRPr lang="en-US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7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8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/>
          </a:p>
          <a:p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 </a:t>
            </a:r>
            <a:r>
              <a:rPr lang="en-US" b="0" err="1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playNote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(</a:t>
            </a:r>
            <a:r>
              <a:rPr lang="en-US" b="0" i="1" dirty="0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BPM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,QUARTER,</a:t>
            </a:r>
            <a:r>
              <a:rPr lang="en-US" b="0" dirty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10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);</a:t>
            </a:r>
            <a:endParaRPr lang="en-US" dirty="0">
              <a:solidFill>
                <a:srgbClr val="FFFFFF"/>
              </a:solidFill>
              <a:latin typeface="Neue Haas Grotesk Text Pro"/>
              <a:ea typeface="+mn-lt"/>
              <a:cs typeface="+mn-lt"/>
            </a:endParaRPr>
          </a:p>
          <a:p>
            <a:r>
              <a:rPr lang="en-US" dirty="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+mn-lt"/>
                <a:cs typeface="+mn-lt"/>
              </a:rPr>
              <a:t>  </a:t>
            </a:r>
            <a:endParaRPr lang="en-US"/>
          </a:p>
          <a:p>
            <a:endParaRPr lang="en-US" dirty="0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082BB-80E0-807F-459B-4027C40B0D71}"/>
              </a:ext>
            </a:extLst>
          </p:cNvPr>
          <p:cNvSpPr txBox="1"/>
          <p:nvPr/>
        </p:nvSpPr>
        <p:spPr>
          <a:xfrm>
            <a:off x="6300592" y="0"/>
            <a:ext cx="548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8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7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7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EIGHT,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,EIGHT,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50FA7B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playNote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FFB86C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BPM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,QUARTER</a:t>
            </a:r>
            <a:r>
              <a:rPr lang="en-US" b="0">
                <a:solidFill>
                  <a:srgbClr val="FF79C6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+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QUARTER,</a:t>
            </a:r>
            <a:r>
              <a:rPr lang="en-US" b="0">
                <a:solidFill>
                  <a:srgbClr val="BD93F9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3</a:t>
            </a:r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US" b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F8F8F2"/>
              </a:solidFill>
              <a:effectLst/>
              <a:highlight>
                <a:srgbClr val="282A36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47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8AD7C-11E5-241B-4AA6-0214AC88F190}"/>
              </a:ext>
            </a:extLst>
          </p:cNvPr>
          <p:cNvSpPr txBox="1"/>
          <p:nvPr/>
        </p:nvSpPr>
        <p:spPr>
          <a:xfrm>
            <a:off x="1276814" y="3717"/>
            <a:ext cx="5456663" cy="7571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br>
              <a:rPr lang="en-US" dirty="0">
                <a:latin typeface="Consolas"/>
              </a:rPr>
            </a:br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8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br>
              <a:rPr lang="en-US" dirty="0">
                <a:latin typeface="Consolas"/>
              </a:rPr>
            </a:br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8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br>
              <a:rPr lang="en-US" dirty="0">
                <a:latin typeface="Consolas"/>
              </a:rPr>
            </a:br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br>
              <a:rPr lang="en-US" dirty="0">
                <a:latin typeface="Consolas"/>
              </a:rPr>
            </a:br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8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br>
              <a:rPr lang="en-US" dirty="0">
                <a:latin typeface="Consolas"/>
              </a:rPr>
            </a:br>
            <a:r>
              <a:rPr lang="en-US" dirty="0">
                <a:solidFill>
                  <a:srgbClr val="F8F8F2"/>
                </a:solidFill>
                <a:latin typeface="Consolas"/>
              </a:rPr>
              <a:t>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24169-1B95-AB7D-8F28-91DD1A024F7F}"/>
              </a:ext>
            </a:extLst>
          </p:cNvPr>
          <p:cNvSpPr txBox="1"/>
          <p:nvPr/>
        </p:nvSpPr>
        <p:spPr>
          <a:xfrm>
            <a:off x="6099717" y="3717"/>
            <a:ext cx="620007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6E22E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10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8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br>
              <a:rPr lang="en-US" dirty="0">
                <a:latin typeface="Consolas"/>
              </a:rPr>
            </a:br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7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br>
              <a:rPr lang="en-US" dirty="0">
                <a:latin typeface="Consolas"/>
              </a:rPr>
            </a:br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5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,EIGHT,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    </a:t>
            </a:r>
            <a:r>
              <a:rPr lang="en-US" dirty="0" err="1">
                <a:solidFill>
                  <a:srgbClr val="A6E22E"/>
                </a:solidFill>
                <a:latin typeface="Consolas"/>
              </a:rPr>
              <a:t>playNote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FD971F"/>
                </a:solidFill>
                <a:latin typeface="Consolas"/>
              </a:rPr>
              <a:t>BPM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,QUARTER</a:t>
            </a:r>
            <a:r>
              <a:rPr lang="en-US" dirty="0">
                <a:solidFill>
                  <a:srgbClr val="F92672"/>
                </a:solidFill>
                <a:latin typeface="Consolas"/>
              </a:rPr>
              <a:t>+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QUARTER,</a:t>
            </a:r>
            <a:r>
              <a:rPr lang="en-US" dirty="0">
                <a:solidFill>
                  <a:srgbClr val="AE81FF"/>
                </a:solidFill>
                <a:latin typeface="Consolas"/>
              </a:rPr>
              <a:t>3</a:t>
            </a:r>
            <a:r>
              <a:rPr lang="en-US" dirty="0">
                <a:solidFill>
                  <a:srgbClr val="F8F8F2"/>
                </a:solidFill>
                <a:latin typeface="Consolas"/>
              </a:rPr>
              <a:t>);</a:t>
            </a:r>
          </a:p>
          <a:p>
            <a:br>
              <a:rPr lang="en-US" dirty="0">
                <a:latin typeface="Consolas"/>
              </a:rPr>
            </a:br>
            <a:r>
              <a:rPr lang="en-US" dirty="0">
                <a:solidFill>
                  <a:srgbClr val="F8F8F2"/>
                </a:solidFill>
                <a:latin typeface="Consolas"/>
              </a:rPr>
              <a:t>     </a:t>
            </a:r>
          </a:p>
          <a:p>
            <a:r>
              <a:rPr lang="en-US" dirty="0">
                <a:solidFill>
                  <a:srgbClr val="F8F8F2"/>
                </a:solidFill>
                <a:latin typeface="Consolas"/>
              </a:rPr>
              <a:t>}</a:t>
            </a:r>
          </a:p>
          <a:p>
            <a:endParaRPr lang="en-US">
              <a:solidFill>
                <a:srgbClr val="F8F8F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5689981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874c160-790e-4e4c-8d0f-5aefad9a3f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6BB06EC6C3E1409FB95E1AF8A682EA" ma:contentTypeVersion="16" ma:contentTypeDescription="Create a new document." ma:contentTypeScope="" ma:versionID="d65bd02c23686f4116a9232fb5160b63">
  <xsd:schema xmlns:xsd="http://www.w3.org/2001/XMLSchema" xmlns:xs="http://www.w3.org/2001/XMLSchema" xmlns:p="http://schemas.microsoft.com/office/2006/metadata/properties" xmlns:ns3="d874c160-790e-4e4c-8d0f-5aefad9a3f57" xmlns:ns4="2738a661-efcd-4eba-b5af-c34fc77e9b20" targetNamespace="http://schemas.microsoft.com/office/2006/metadata/properties" ma:root="true" ma:fieldsID="a359a8573731c9ac8124c3241b4cbf02" ns3:_="" ns4:_="">
    <xsd:import namespace="d874c160-790e-4e4c-8d0f-5aefad9a3f57"/>
    <xsd:import namespace="2738a661-efcd-4eba-b5af-c34fc77e9b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74c160-790e-4e4c-8d0f-5aefad9a3f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a661-efcd-4eba-b5af-c34fc77e9b2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5FEB0-37B0-45CE-8C1E-E5FCA4EB60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7E2CB9-5A57-4ACB-848C-C1F54172C00B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2738a661-efcd-4eba-b5af-c34fc77e9b20"/>
    <ds:schemaRef ds:uri="d874c160-790e-4e4c-8d0f-5aefad9a3f57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5AEBE61-418A-4FCC-9B6F-7F2DC612A1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74c160-790e-4e4c-8d0f-5aefad9a3f57"/>
    <ds:schemaRef ds:uri="2738a661-efcd-4eba-b5af-c34fc77e9b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6773</Words>
  <Application>Microsoft Office PowerPoint</Application>
  <PresentationFormat>Widescreen</PresentationFormat>
  <Paragraphs>775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Consolas</vt:lpstr>
      <vt:lpstr>Neue Haas Grotesk Text Pro</vt:lpstr>
      <vt:lpstr>InterweaveVTI</vt:lpstr>
      <vt:lpstr>Microprocessors final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 Testing </vt:lpstr>
      <vt:lpstr>Prototype Testing 2</vt:lpstr>
      <vt:lpstr>PowerPoint Presentation</vt:lpstr>
      <vt:lpstr>PowerPoint Presentation</vt:lpstr>
      <vt:lpstr>The Finalized Product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Microprocessors final project</dc:title>
  <dc:creator>Lukas Kelk</dc:creator>
  <cp:lastModifiedBy>Paul Patullo</cp:lastModifiedBy>
  <cp:revision>180</cp:revision>
  <dcterms:created xsi:type="dcterms:W3CDTF">2024-04-21T21:21:16Z</dcterms:created>
  <dcterms:modified xsi:type="dcterms:W3CDTF">2024-05-11T03:14:55Z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0x010100F06BB06EC6C3E1409FB95E1AF8A682EA</vt:lpwstr>
  </property>
</Properties>
</file>